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historydiscussion.net/history-of-india/historical-sources-of-the-sultanate-period/263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History, Degree </a:t>
            </a:r>
            <a:r>
              <a:rPr lang="en-US" sz="3200" dirty="0" smtClean="0"/>
              <a:t>Part-2,Paper-3,Unit-1,</a:t>
            </a:r>
            <a:r>
              <a:rPr lang="en-US" sz="3200" dirty="0" smtClean="0"/>
              <a:t/>
            </a:r>
            <a:br>
              <a:rPr lang="en-US" sz="3200" dirty="0" smtClean="0"/>
            </a:br>
            <a:r>
              <a:rPr lang="en-US" sz="3200" dirty="0" smtClean="0"/>
              <a:t>Topic-Sources of sultanate period,</a:t>
            </a:r>
            <a:r>
              <a:rPr lang="en-US" sz="3200" dirty="0" smtClean="0"/>
              <a:t/>
            </a:r>
            <a:br>
              <a:rPr lang="en-US" sz="3200" dirty="0" smtClean="0"/>
            </a:br>
            <a:r>
              <a:rPr lang="en-US" sz="3200" dirty="0" smtClean="0"/>
              <a:t> Dr. Md. </a:t>
            </a:r>
            <a:r>
              <a:rPr lang="en-US" sz="3200" dirty="0" err="1" smtClean="0"/>
              <a:t>Shakil</a:t>
            </a:r>
            <a:r>
              <a:rPr lang="en-US" sz="3200" dirty="0" smtClean="0"/>
              <a:t> </a:t>
            </a:r>
            <a:r>
              <a:rPr lang="en-US" sz="3200" dirty="0" smtClean="0"/>
              <a:t>Akhtar,lect.01,dated:8/7/2020</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9. ‘</a:t>
            </a:r>
            <a:r>
              <a:rPr lang="en-US" b="1" dirty="0" err="1" smtClean="0"/>
              <a:t>Fatawah-i-Jahandari</a:t>
            </a:r>
            <a:r>
              <a:rPr lang="en-US" b="1" dirty="0" smtClean="0"/>
              <a:t>’:</a:t>
            </a:r>
            <a:endParaRPr lang="en-US" dirty="0" smtClean="0"/>
          </a:p>
          <a:p>
            <a:pPr fontAlgn="base"/>
            <a:r>
              <a:rPr lang="en-US" dirty="0" smtClean="0"/>
              <a:t>This book is also written by Zia-</a:t>
            </a:r>
            <a:r>
              <a:rPr lang="en-US" dirty="0" err="1" smtClean="0"/>
              <a:t>ud</a:t>
            </a:r>
            <a:r>
              <a:rPr lang="en-US" dirty="0" smtClean="0"/>
              <a:t>-din </a:t>
            </a:r>
            <a:r>
              <a:rPr lang="en-US" dirty="0" err="1" smtClean="0"/>
              <a:t>Barani</a:t>
            </a:r>
            <a:r>
              <a:rPr lang="en-US" dirty="0" smtClean="0"/>
              <a:t>. In this work, </a:t>
            </a:r>
            <a:r>
              <a:rPr lang="en-US" dirty="0" err="1" smtClean="0"/>
              <a:t>Barani</a:t>
            </a:r>
            <a:r>
              <a:rPr lang="en-US" dirty="0" smtClean="0"/>
              <a:t> provides details of his views on government policies-religious and secular. </a:t>
            </a:r>
            <a:r>
              <a:rPr lang="en-US" dirty="0" err="1" smtClean="0"/>
              <a:t>Barani</a:t>
            </a:r>
            <a:r>
              <a:rPr lang="en-US" dirty="0" smtClean="0"/>
              <a:t> considered this political code as an ideal one for a Muslim ruler to follow.</a:t>
            </a:r>
          </a:p>
          <a:p>
            <a:pPr fontAlgn="base"/>
            <a:r>
              <a:rPr lang="en-US" b="1" dirty="0" smtClean="0"/>
              <a:t>10. </a:t>
            </a:r>
            <a:r>
              <a:rPr lang="en-US" b="1" dirty="0" smtClean="0"/>
              <a:t>‘</a:t>
            </a:r>
            <a:r>
              <a:rPr lang="en-US" b="1" dirty="0" err="1" smtClean="0"/>
              <a:t>Futuhat-i-Firozeshahi</a:t>
            </a:r>
            <a:r>
              <a:rPr lang="en-US" b="1" dirty="0" smtClean="0"/>
              <a:t>’:</a:t>
            </a:r>
            <a:endParaRPr lang="en-US" dirty="0" smtClean="0"/>
          </a:p>
          <a:p>
            <a:pPr fontAlgn="base"/>
            <a:r>
              <a:rPr lang="en-US" dirty="0" smtClean="0"/>
              <a:t>A small autobiography of </a:t>
            </a:r>
            <a:r>
              <a:rPr lang="en-US" dirty="0" err="1" smtClean="0"/>
              <a:t>Firoz</a:t>
            </a:r>
            <a:r>
              <a:rPr lang="en-US" dirty="0" smtClean="0"/>
              <a:t> Shah </a:t>
            </a:r>
            <a:r>
              <a:rPr lang="en-US" dirty="0" err="1" smtClean="0"/>
              <a:t>Tughlaq</a:t>
            </a:r>
            <a:r>
              <a:rPr lang="en-US" dirty="0" smtClean="0"/>
              <a:t>, it is considered as an authority on important events and policies of his reign.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smtClean="0"/>
              <a:t>11. </a:t>
            </a:r>
            <a:r>
              <a:rPr lang="en-US" b="1" dirty="0" smtClean="0"/>
              <a:t>‘</a:t>
            </a:r>
            <a:r>
              <a:rPr lang="en-US" b="1" dirty="0" err="1" smtClean="0"/>
              <a:t>Tarikh-i-Firozshahi</a:t>
            </a:r>
            <a:r>
              <a:rPr lang="en-US" b="1" dirty="0" smtClean="0"/>
              <a:t>’:</a:t>
            </a:r>
            <a:endParaRPr lang="en-US" dirty="0" smtClean="0"/>
          </a:p>
          <a:p>
            <a:pPr fontAlgn="base"/>
            <a:r>
              <a:rPr lang="en-US" dirty="0" smtClean="0"/>
              <a:t>Written by Shams-</a:t>
            </a:r>
            <a:r>
              <a:rPr lang="en-US" dirty="0" err="1" smtClean="0"/>
              <a:t>i</a:t>
            </a:r>
            <a:r>
              <a:rPr lang="en-US" dirty="0" smtClean="0"/>
              <a:t>-</a:t>
            </a:r>
            <a:r>
              <a:rPr lang="en-US" dirty="0" err="1" smtClean="0"/>
              <a:t>Siraj</a:t>
            </a:r>
            <a:r>
              <a:rPr lang="en-US" dirty="0" smtClean="0"/>
              <a:t>, it is a history of the reign of </a:t>
            </a:r>
            <a:r>
              <a:rPr lang="en-US" dirty="0" err="1" smtClean="0"/>
              <a:t>Firoz</a:t>
            </a:r>
            <a:r>
              <a:rPr lang="en-US" dirty="0" smtClean="0"/>
              <a:t> </a:t>
            </a:r>
            <a:r>
              <a:rPr lang="en-US" dirty="0" err="1" smtClean="0"/>
              <a:t>Tughlaq</a:t>
            </a:r>
            <a:r>
              <a:rPr lang="en-US" dirty="0" smtClean="0"/>
              <a:t>. The author was a member of </a:t>
            </a:r>
            <a:r>
              <a:rPr lang="en-US" dirty="0" err="1" smtClean="0"/>
              <a:t>Firoz’s</a:t>
            </a:r>
            <a:r>
              <a:rPr lang="en-US" dirty="0" smtClean="0"/>
              <a:t> Shah’s court.</a:t>
            </a:r>
          </a:p>
          <a:p>
            <a:pPr fontAlgn="base"/>
            <a:r>
              <a:rPr lang="en-US" b="1" dirty="0" smtClean="0"/>
              <a:t>12. </a:t>
            </a:r>
            <a:r>
              <a:rPr lang="en-US" b="1" dirty="0" smtClean="0"/>
              <a:t>‘</a:t>
            </a:r>
            <a:r>
              <a:rPr lang="en-US" b="1" dirty="0" err="1" smtClean="0"/>
              <a:t>Tarikh-i-Salatin-i-Afghana</a:t>
            </a:r>
            <a:r>
              <a:rPr lang="en-US" b="1" dirty="0" smtClean="0"/>
              <a:t>’:</a:t>
            </a:r>
            <a:endParaRPr lang="en-US" dirty="0" smtClean="0"/>
          </a:p>
          <a:p>
            <a:pPr fontAlgn="base"/>
            <a:r>
              <a:rPr lang="en-US" dirty="0" smtClean="0"/>
              <a:t>Ahmad </a:t>
            </a:r>
            <a:r>
              <a:rPr lang="en-US" dirty="0" err="1" smtClean="0"/>
              <a:t>Yadgar</a:t>
            </a:r>
            <a:r>
              <a:rPr lang="en-US" dirty="0" smtClean="0"/>
              <a:t> is the author of this book. It gives an account of the rise and fall of the </a:t>
            </a:r>
            <a:r>
              <a:rPr lang="en-US" dirty="0" err="1" smtClean="0"/>
              <a:t>Lodis</a:t>
            </a:r>
            <a:r>
              <a:rPr lang="en-US" dirty="0" smtClean="0"/>
              <a:t> and </a:t>
            </a:r>
            <a:r>
              <a:rPr lang="en-US" dirty="0" err="1" smtClean="0"/>
              <a:t>Suris</a:t>
            </a:r>
            <a:r>
              <a:rPr lang="en-US" dirty="0" smtClean="0"/>
              <a:t>. The book was written during Akbar’s reign.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smtClean="0">
                <a:hlinkClick r:id="rId2"/>
              </a:rPr>
              <a:t>www.historydiscussion.net/history-of-india/historical-sources-of-the-sultanate-period/2632</a:t>
            </a:r>
            <a:r>
              <a:rPr lang="en-US" dirty="0" smtClean="0"/>
              <a:t>.</a:t>
            </a:r>
          </a:p>
          <a:p>
            <a:r>
              <a:rPr lang="en-US" dirty="0" err="1" smtClean="0"/>
              <a:t>Chaudhuri,K.C</a:t>
            </a:r>
            <a:r>
              <a:rPr lang="en-US" dirty="0" smtClean="0"/>
              <a:t>., </a:t>
            </a:r>
            <a:r>
              <a:rPr lang="en-US" dirty="0" err="1" smtClean="0"/>
              <a:t>Hitory</a:t>
            </a:r>
            <a:r>
              <a:rPr lang="en-US" dirty="0" smtClean="0"/>
              <a:t> of medieval </a:t>
            </a:r>
            <a:r>
              <a:rPr lang="en-US" dirty="0" err="1" smtClean="0"/>
              <a:t>India,NCBA</a:t>
            </a:r>
            <a:r>
              <a:rPr lang="en-US" dirty="0" smtClean="0"/>
              <a:t>, London,2013.</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a:t>
            </a:r>
            <a:r>
              <a:rPr lang="en-US" dirty="0" smtClean="0"/>
              <a:t>D</a:t>
            </a:r>
            <a:r>
              <a:rPr lang="en-US" dirty="0" smtClean="0"/>
              <a:t>elhi sultanate</a:t>
            </a:r>
            <a:endParaRPr lang="en-US" dirty="0"/>
          </a:p>
        </p:txBody>
      </p:sp>
      <p:sp>
        <p:nvSpPr>
          <p:cNvPr id="3" name="Content Placeholder 2"/>
          <p:cNvSpPr>
            <a:spLocks noGrp="1"/>
          </p:cNvSpPr>
          <p:nvPr>
            <p:ph idx="1"/>
          </p:nvPr>
        </p:nvSpPr>
        <p:spPr/>
        <p:txBody>
          <a:bodyPr>
            <a:normAutofit lnSpcReduction="10000"/>
          </a:bodyPr>
          <a:lstStyle/>
          <a:p>
            <a:r>
              <a:rPr lang="en-US" b="1" dirty="0" smtClean="0"/>
              <a:t>These are divided into </a:t>
            </a:r>
            <a:r>
              <a:rPr lang="en-US" b="1" dirty="0" smtClean="0"/>
              <a:t>three </a:t>
            </a:r>
            <a:r>
              <a:rPr lang="en-US" b="1" dirty="0" smtClean="0"/>
              <a:t>categories</a:t>
            </a:r>
            <a:r>
              <a:rPr lang="en-US" b="1" dirty="0" smtClean="0"/>
              <a:t>: </a:t>
            </a:r>
            <a:r>
              <a:rPr lang="en-US" dirty="0" smtClean="0"/>
              <a:t>(a)Archaeological</a:t>
            </a:r>
            <a:r>
              <a:rPr lang="en-US" b="1" dirty="0" smtClean="0"/>
              <a:t> </a:t>
            </a:r>
            <a:r>
              <a:rPr lang="en-US" dirty="0" smtClean="0"/>
              <a:t>(b) </a:t>
            </a:r>
            <a:r>
              <a:rPr lang="en-US" dirty="0" smtClean="0"/>
              <a:t>Chronicles. </a:t>
            </a:r>
            <a:r>
              <a:rPr lang="en-US" dirty="0" smtClean="0"/>
              <a:t>(c) Travels.</a:t>
            </a:r>
          </a:p>
          <a:p>
            <a:endParaRPr lang="en-US" dirty="0" smtClean="0"/>
          </a:p>
          <a:p>
            <a:r>
              <a:rPr lang="en-US" dirty="0" smtClean="0"/>
              <a:t>(</a:t>
            </a:r>
            <a:r>
              <a:rPr lang="en-US" dirty="0" smtClean="0"/>
              <a:t>a)</a:t>
            </a:r>
            <a:r>
              <a:rPr lang="en-US" b="1" dirty="0" smtClean="0"/>
              <a:t>Archaeological: </a:t>
            </a:r>
            <a:r>
              <a:rPr lang="en-US" dirty="0" smtClean="0"/>
              <a:t>Archaeological sources may not be important and valuable for the study of medieval  India as compare to other sources. Still they are of immense help in fixing the chronology of events, correcting the list of rulers and their date and extent of a kingdom.</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Archaeological sources are reports of the ASI volume I to xxxiii edited by Alexander Cunningham, annual report of ASI series 1902-1903.</a:t>
            </a:r>
          </a:p>
          <a:p>
            <a:r>
              <a:rPr lang="en-US" dirty="0" smtClean="0"/>
              <a:t> </a:t>
            </a:r>
            <a:r>
              <a:rPr lang="en-US" dirty="0" smtClean="0"/>
              <a:t>Epigraphic materials:</a:t>
            </a:r>
          </a:p>
          <a:p>
            <a:r>
              <a:rPr lang="en-US" dirty="0" smtClean="0"/>
              <a:t>Numismatic materials:</a:t>
            </a:r>
          </a:p>
          <a:p>
            <a:r>
              <a:rPr lang="en-US" dirty="0" smtClean="0"/>
              <a:t>Monuments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(b) Chronicles</a:t>
            </a:r>
            <a:r>
              <a:rPr lang="en-US" b="1" dirty="0" smtClean="0"/>
              <a:t>.</a:t>
            </a:r>
          </a:p>
          <a:p>
            <a:pPr fontAlgn="base"/>
            <a:r>
              <a:rPr lang="en-US" b="1" dirty="0" smtClean="0"/>
              <a:t>1. ‘</a:t>
            </a:r>
            <a:r>
              <a:rPr lang="en-US" b="1" dirty="0" err="1" smtClean="0"/>
              <a:t>Chach-Nama</a:t>
            </a:r>
            <a:r>
              <a:rPr lang="en-US" b="1" dirty="0" smtClean="0"/>
              <a:t>’:</a:t>
            </a:r>
            <a:endParaRPr lang="en-US" dirty="0" smtClean="0"/>
          </a:p>
          <a:p>
            <a:pPr fontAlgn="base"/>
            <a:r>
              <a:rPr lang="en-US" dirty="0" err="1" smtClean="0"/>
              <a:t>Chach-Nama</a:t>
            </a:r>
            <a:r>
              <a:rPr lang="en-US" dirty="0" smtClean="0"/>
              <a:t> was originally written in Arabic. It was translated into Persian by Muhammad Ali-bin-Abu </a:t>
            </a:r>
            <a:r>
              <a:rPr lang="en-US" dirty="0" err="1" smtClean="0"/>
              <a:t>Bakr</a:t>
            </a:r>
            <a:r>
              <a:rPr lang="en-US" dirty="0" smtClean="0"/>
              <a:t> </a:t>
            </a:r>
            <a:r>
              <a:rPr lang="en-US" dirty="0" err="1" smtClean="0"/>
              <a:t>Kufi</a:t>
            </a:r>
            <a:r>
              <a:rPr lang="en-US" dirty="0" smtClean="0"/>
              <a:t> during the period of </a:t>
            </a:r>
            <a:r>
              <a:rPr lang="en-US" dirty="0" err="1" smtClean="0"/>
              <a:t>Nasir</a:t>
            </a:r>
            <a:r>
              <a:rPr lang="en-US" dirty="0" smtClean="0"/>
              <a:t>-</a:t>
            </a:r>
            <a:r>
              <a:rPr lang="en-US" dirty="0" err="1" smtClean="0"/>
              <a:t>ud</a:t>
            </a:r>
            <a:r>
              <a:rPr lang="en-US" dirty="0" smtClean="0"/>
              <a:t>-din </a:t>
            </a:r>
            <a:r>
              <a:rPr lang="en-US" dirty="0" err="1" smtClean="0"/>
              <a:t>Qubachah</a:t>
            </a:r>
            <a:r>
              <a:rPr lang="en-US" dirty="0" smtClean="0"/>
              <a:t>. It provides an account of the history of the Arab conquest.</a:t>
            </a:r>
          </a:p>
          <a:p>
            <a:pPr>
              <a:buNone/>
            </a:pP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2. ‘</a:t>
            </a:r>
            <a:r>
              <a:rPr lang="en-US" b="1" dirty="0" err="1" smtClean="0"/>
              <a:t>Kitab-ul-Yamini</a:t>
            </a:r>
            <a:r>
              <a:rPr lang="en-US" b="1" dirty="0" smtClean="0"/>
              <a:t>’:</a:t>
            </a:r>
            <a:endParaRPr lang="en-US" dirty="0" smtClean="0"/>
          </a:p>
          <a:p>
            <a:pPr fontAlgn="base"/>
            <a:r>
              <a:rPr lang="en-US" dirty="0" smtClean="0"/>
              <a:t>It was written by Abu Nasr bin Muhammad al </a:t>
            </a:r>
            <a:r>
              <a:rPr lang="en-US" dirty="0" err="1" smtClean="0"/>
              <a:t>Jabbaral</a:t>
            </a:r>
            <a:r>
              <a:rPr lang="en-US" dirty="0" smtClean="0"/>
              <a:t> </a:t>
            </a:r>
            <a:r>
              <a:rPr lang="en-US" dirty="0" err="1" smtClean="0"/>
              <a:t>Utbi</a:t>
            </a:r>
            <a:r>
              <a:rPr lang="en-US" dirty="0" smtClean="0"/>
              <a:t>. It is the history of the reign of </a:t>
            </a:r>
            <a:r>
              <a:rPr lang="en-US" dirty="0" err="1" smtClean="0"/>
              <a:t>Subuktigin</a:t>
            </a:r>
            <a:r>
              <a:rPr lang="en-US" dirty="0" smtClean="0"/>
              <a:t> and Mahmud </a:t>
            </a:r>
            <a:r>
              <a:rPr lang="en-US" dirty="0" err="1" smtClean="0"/>
              <a:t>Ghazani</a:t>
            </a:r>
            <a:r>
              <a:rPr lang="en-US" dirty="0" smtClean="0"/>
              <a:t>. It is deficient in dates. It is more a work of literature than of history.</a:t>
            </a:r>
          </a:p>
          <a:p>
            <a:r>
              <a:rPr lang="en-US" b="1" dirty="0" smtClean="0"/>
              <a:t>3. </a:t>
            </a:r>
            <a:r>
              <a:rPr lang="en-US" b="1" dirty="0" err="1" smtClean="0"/>
              <a:t>Tarikh</a:t>
            </a:r>
            <a:r>
              <a:rPr lang="en-US" b="1" dirty="0" smtClean="0"/>
              <a:t>-</a:t>
            </a:r>
            <a:r>
              <a:rPr lang="en-US" b="1" dirty="0" err="1" smtClean="0"/>
              <a:t>ul</a:t>
            </a:r>
            <a:r>
              <a:rPr lang="en-US" b="1" dirty="0" smtClean="0"/>
              <a:t>-Hind</a:t>
            </a:r>
            <a:r>
              <a:rPr lang="en-US" b="1" dirty="0" smtClean="0"/>
              <a:t>:</a:t>
            </a:r>
            <a:r>
              <a:rPr lang="en-US" dirty="0" smtClean="0"/>
              <a:t> It is written by Al </a:t>
            </a:r>
            <a:r>
              <a:rPr lang="en-US" dirty="0" err="1" smtClean="0"/>
              <a:t>Beruni</a:t>
            </a:r>
            <a:r>
              <a:rPr lang="en-US" dirty="0" smtClean="0"/>
              <a:t> who belonged to </a:t>
            </a:r>
            <a:r>
              <a:rPr lang="en-US" dirty="0" err="1" smtClean="0"/>
              <a:t>Khawarigm</a:t>
            </a:r>
            <a:r>
              <a:rPr lang="en-US" dirty="0" smtClean="0"/>
              <a:t>.</a:t>
            </a:r>
            <a:endParaRPr lang="en-US" b="1"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5. ‘</a:t>
            </a:r>
            <a:r>
              <a:rPr lang="en-US" b="1" dirty="0" err="1" smtClean="0"/>
              <a:t>Taj-ul-Maasir</a:t>
            </a:r>
            <a:r>
              <a:rPr lang="en-US" b="1" dirty="0" smtClean="0"/>
              <a:t>’: </a:t>
            </a:r>
            <a:r>
              <a:rPr lang="en-US" dirty="0" err="1" smtClean="0"/>
              <a:t>Hasan</a:t>
            </a:r>
            <a:r>
              <a:rPr lang="en-US" dirty="0" smtClean="0"/>
              <a:t> </a:t>
            </a:r>
            <a:r>
              <a:rPr lang="en-US" dirty="0" err="1" smtClean="0"/>
              <a:t>Nizami</a:t>
            </a:r>
            <a:r>
              <a:rPr lang="en-US" dirty="0" smtClean="0"/>
              <a:t> is the author of this book and he covers the period from 1192 to 1228. It is considered as a reliable account on the career and reign of </a:t>
            </a:r>
            <a:r>
              <a:rPr lang="en-US" dirty="0" err="1" smtClean="0"/>
              <a:t>Qutub</a:t>
            </a:r>
            <a:r>
              <a:rPr lang="en-US" dirty="0" smtClean="0"/>
              <a:t>-</a:t>
            </a:r>
            <a:r>
              <a:rPr lang="en-US" dirty="0" err="1" smtClean="0"/>
              <a:t>ud</a:t>
            </a:r>
            <a:r>
              <a:rPr lang="en-US" dirty="0" smtClean="0"/>
              <a:t>-din </a:t>
            </a:r>
            <a:r>
              <a:rPr lang="en-US" dirty="0" err="1" smtClean="0"/>
              <a:t>Aibak</a:t>
            </a:r>
            <a:r>
              <a:rPr lang="en-US" dirty="0" smtClean="0"/>
              <a:t> and the early years of </a:t>
            </a:r>
            <a:r>
              <a:rPr lang="en-US" dirty="0" err="1" smtClean="0"/>
              <a:t>Iltutmish</a:t>
            </a:r>
            <a:r>
              <a:rPr lang="en-US" dirty="0" smtClean="0"/>
              <a:t>. </a:t>
            </a:r>
            <a:r>
              <a:rPr lang="en-US" dirty="0" err="1" smtClean="0"/>
              <a:t>Hasan</a:t>
            </a:r>
            <a:r>
              <a:rPr lang="en-US" dirty="0" smtClean="0"/>
              <a:t> </a:t>
            </a:r>
            <a:r>
              <a:rPr lang="en-US" dirty="0" err="1" smtClean="0"/>
              <a:t>Nizami</a:t>
            </a:r>
            <a:r>
              <a:rPr lang="en-US" dirty="0" smtClean="0"/>
              <a:t> was a contemporary of these two rulers.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b="1" dirty="0" smtClean="0"/>
              <a:t>6. ‘</a:t>
            </a:r>
            <a:r>
              <a:rPr lang="en-US" b="1" dirty="0" err="1" smtClean="0"/>
              <a:t>Tabqat-i-Nasiri</a:t>
            </a:r>
            <a:r>
              <a:rPr lang="en-US" b="1" dirty="0" smtClean="0"/>
              <a:t>’:</a:t>
            </a:r>
            <a:endParaRPr lang="en-US" dirty="0" smtClean="0"/>
          </a:p>
          <a:p>
            <a:pPr fontAlgn="base"/>
            <a:r>
              <a:rPr lang="en-US" dirty="0" err="1" smtClean="0"/>
              <a:t>Minhaj</a:t>
            </a:r>
            <a:r>
              <a:rPr lang="en-US" dirty="0" smtClean="0"/>
              <a:t>-u-e-din Abu </a:t>
            </a:r>
            <a:r>
              <a:rPr lang="en-US" dirty="0" err="1" smtClean="0"/>
              <a:t>Umar</a:t>
            </a:r>
            <a:r>
              <a:rPr lang="en-US" dirty="0" smtClean="0"/>
              <a:t> bin </a:t>
            </a:r>
            <a:r>
              <a:rPr lang="en-US" dirty="0" err="1" smtClean="0"/>
              <a:t>Siraj</a:t>
            </a:r>
            <a:r>
              <a:rPr lang="en-US" dirty="0" smtClean="0"/>
              <a:t>-</a:t>
            </a:r>
            <a:r>
              <a:rPr lang="en-US" dirty="0" err="1" smtClean="0"/>
              <a:t>udal</a:t>
            </a:r>
            <a:r>
              <a:rPr lang="en-US" dirty="0" smtClean="0"/>
              <a:t>-din </a:t>
            </a:r>
            <a:r>
              <a:rPr lang="en-US" dirty="0" err="1" smtClean="0"/>
              <a:t>Juzjani</a:t>
            </a:r>
            <a:r>
              <a:rPr lang="en-US" dirty="0" smtClean="0"/>
              <a:t>, popularly known as </a:t>
            </a:r>
            <a:r>
              <a:rPr lang="en-US" dirty="0" err="1" smtClean="0"/>
              <a:t>Minhaj</a:t>
            </a:r>
            <a:r>
              <a:rPr lang="en-US" dirty="0" smtClean="0"/>
              <a:t>-us-</a:t>
            </a:r>
            <a:r>
              <a:rPr lang="en-US" dirty="0" err="1" smtClean="0"/>
              <a:t>Siraj</a:t>
            </a:r>
            <a:r>
              <a:rPr lang="en-US" dirty="0" smtClean="0"/>
              <a:t> is the author of this book. It was completed in 1260. </a:t>
            </a:r>
            <a:r>
              <a:rPr lang="en-US" dirty="0" err="1" smtClean="0"/>
              <a:t>Minhaj</a:t>
            </a:r>
            <a:r>
              <a:rPr lang="en-US" dirty="0" smtClean="0"/>
              <a:t>-us-</a:t>
            </a:r>
            <a:r>
              <a:rPr lang="en-US" dirty="0" err="1" smtClean="0"/>
              <a:t>Siraj</a:t>
            </a:r>
            <a:r>
              <a:rPr lang="en-US" dirty="0" smtClean="0"/>
              <a:t> was a contemporary of the rulers whose events he has described. He held the office of the Chief ‘</a:t>
            </a:r>
            <a:r>
              <a:rPr lang="en-US" dirty="0" err="1" smtClean="0"/>
              <a:t>Qazi</a:t>
            </a:r>
            <a:r>
              <a:rPr lang="en-US" dirty="0" smtClean="0"/>
              <a:t>’ at Delhi under </a:t>
            </a:r>
            <a:r>
              <a:rPr lang="en-US" dirty="0" err="1" smtClean="0"/>
              <a:t>Nasir</a:t>
            </a:r>
            <a:r>
              <a:rPr lang="en-US" dirty="0" smtClean="0"/>
              <a:t>-</a:t>
            </a:r>
            <a:r>
              <a:rPr lang="en-US" dirty="0" err="1" smtClean="0"/>
              <a:t>ud</a:t>
            </a:r>
            <a:r>
              <a:rPr lang="en-US" dirty="0" smtClean="0"/>
              <a:t>-din Mahmud. </a:t>
            </a:r>
            <a:r>
              <a:rPr lang="en-US" dirty="0" err="1" smtClean="0"/>
              <a:t>Minhaj</a:t>
            </a:r>
            <a:r>
              <a:rPr lang="en-US" dirty="0" smtClean="0"/>
              <a:t> is not usually considered as an impartial writer. He is biased in </a:t>
            </a:r>
            <a:r>
              <a:rPr lang="en-US" dirty="0" err="1" smtClean="0"/>
              <a:t>favour</a:t>
            </a:r>
            <a:r>
              <a:rPr lang="en-US" dirty="0" smtClean="0"/>
              <a:t> of </a:t>
            </a:r>
            <a:r>
              <a:rPr lang="en-US" dirty="0" err="1" smtClean="0"/>
              <a:t>Balban</a:t>
            </a:r>
            <a:r>
              <a:rPr lang="en-US" dirty="0" smtClean="0"/>
              <a:t>. Still his work is considered as an important authority on the early history of the Sultanate of Delhi.</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7. ‘The </a:t>
            </a:r>
            <a:r>
              <a:rPr lang="en-US" b="1" dirty="0" err="1" smtClean="0"/>
              <a:t>Khaza</a:t>
            </a:r>
            <a:r>
              <a:rPr lang="en-US" b="1" dirty="0" smtClean="0"/>
              <a:t>’ in </a:t>
            </a:r>
            <a:r>
              <a:rPr lang="en-US" b="1" dirty="0" err="1" smtClean="0"/>
              <a:t>ul</a:t>
            </a:r>
            <a:r>
              <a:rPr lang="en-US" b="1" dirty="0" smtClean="0"/>
              <a:t> </a:t>
            </a:r>
            <a:r>
              <a:rPr lang="en-US" b="1" dirty="0" err="1" smtClean="0"/>
              <a:t>Fatuh</a:t>
            </a:r>
            <a:r>
              <a:rPr lang="en-US" b="1" dirty="0" smtClean="0"/>
              <a:t>’:</a:t>
            </a:r>
            <a:endParaRPr lang="en-US" dirty="0" smtClean="0"/>
          </a:p>
          <a:p>
            <a:pPr fontAlgn="base"/>
            <a:r>
              <a:rPr lang="en-US" dirty="0" smtClean="0"/>
              <a:t>Amir </a:t>
            </a:r>
            <a:r>
              <a:rPr lang="en-US" dirty="0" err="1" smtClean="0"/>
              <a:t>Khusrao</a:t>
            </a:r>
            <a:r>
              <a:rPr lang="en-US" dirty="0" smtClean="0"/>
              <a:t>, the author of this book was pre-eminently a poet. He was a contemporary of all rulers of Delhi from </a:t>
            </a:r>
            <a:r>
              <a:rPr lang="en-US" dirty="0" err="1" smtClean="0"/>
              <a:t>Jalal</a:t>
            </a:r>
            <a:r>
              <a:rPr lang="en-US" dirty="0" smtClean="0"/>
              <a:t>-</a:t>
            </a:r>
            <a:r>
              <a:rPr lang="en-US" dirty="0" err="1" smtClean="0"/>
              <a:t>ud</a:t>
            </a:r>
            <a:r>
              <a:rPr lang="en-US" dirty="0" smtClean="0"/>
              <a:t>-din </a:t>
            </a:r>
            <a:r>
              <a:rPr lang="en-US" dirty="0" err="1" smtClean="0"/>
              <a:t>Khalji</a:t>
            </a:r>
            <a:r>
              <a:rPr lang="en-US" dirty="0" smtClean="0"/>
              <a:t> to Muhammad Bin </a:t>
            </a:r>
            <a:r>
              <a:rPr lang="en-US" dirty="0" err="1" smtClean="0"/>
              <a:t>Tughlaq</a:t>
            </a:r>
            <a:r>
              <a:rPr lang="en-US" dirty="0" smtClean="0"/>
              <a:t>. He has exaggerated the achievements of Ala-</a:t>
            </a:r>
            <a:r>
              <a:rPr lang="en-US" dirty="0" err="1" smtClean="0"/>
              <a:t>ud</a:t>
            </a:r>
            <a:r>
              <a:rPr lang="en-US" dirty="0" smtClean="0"/>
              <a:t>-din, his patron. Nevertheless this work is considered of great merit. It was written in Persian.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fontAlgn="base"/>
            <a:r>
              <a:rPr lang="en-US" b="1" dirty="0" smtClean="0"/>
              <a:t>8. ‘</a:t>
            </a:r>
            <a:r>
              <a:rPr lang="en-US" b="1" dirty="0" err="1" smtClean="0"/>
              <a:t>Tarikh-i-Firvzshahi</a:t>
            </a:r>
            <a:r>
              <a:rPr lang="en-US" b="1" dirty="0" smtClean="0"/>
              <a:t>’:</a:t>
            </a:r>
            <a:endParaRPr lang="en-US" dirty="0" smtClean="0"/>
          </a:p>
          <a:p>
            <a:pPr fontAlgn="base"/>
            <a:r>
              <a:rPr lang="en-US" dirty="0" smtClean="0"/>
              <a:t>Zia-</a:t>
            </a:r>
            <a:r>
              <a:rPr lang="en-US" dirty="0" err="1" smtClean="0"/>
              <a:t>ud</a:t>
            </a:r>
            <a:r>
              <a:rPr lang="en-US" dirty="0" smtClean="0"/>
              <a:t>-din </a:t>
            </a:r>
            <a:r>
              <a:rPr lang="en-US" dirty="0" err="1" smtClean="0"/>
              <a:t>Barani</a:t>
            </a:r>
            <a:r>
              <a:rPr lang="en-US" dirty="0" smtClean="0"/>
              <a:t> is the author of this book. </a:t>
            </a:r>
            <a:r>
              <a:rPr lang="en-US" dirty="0" err="1" smtClean="0"/>
              <a:t>Barani</a:t>
            </a:r>
            <a:r>
              <a:rPr lang="en-US" dirty="0" smtClean="0"/>
              <a:t> was the contemporary of </a:t>
            </a:r>
            <a:r>
              <a:rPr lang="en-US" dirty="0" err="1" smtClean="0"/>
              <a:t>Ghias</a:t>
            </a:r>
            <a:r>
              <a:rPr lang="en-US" dirty="0" smtClean="0"/>
              <a:t>-</a:t>
            </a:r>
            <a:r>
              <a:rPr lang="en-US" dirty="0" err="1" smtClean="0"/>
              <a:t>ud</a:t>
            </a:r>
            <a:r>
              <a:rPr lang="en-US" dirty="0" smtClean="0"/>
              <a:t>-din </a:t>
            </a:r>
            <a:r>
              <a:rPr lang="en-US" dirty="0" err="1" smtClean="0"/>
              <a:t>Tughlaq</a:t>
            </a:r>
            <a:r>
              <a:rPr lang="en-US" dirty="0" smtClean="0"/>
              <a:t>, Muhammad bin </a:t>
            </a:r>
            <a:r>
              <a:rPr lang="en-US" dirty="0" err="1" smtClean="0"/>
              <a:t>Tughlaq</a:t>
            </a:r>
            <a:r>
              <a:rPr lang="en-US" dirty="0" smtClean="0"/>
              <a:t> and </a:t>
            </a:r>
            <a:r>
              <a:rPr lang="en-US" dirty="0" err="1" smtClean="0"/>
              <a:t>Firoz</a:t>
            </a:r>
            <a:r>
              <a:rPr lang="en-US" dirty="0" smtClean="0"/>
              <a:t> </a:t>
            </a:r>
            <a:r>
              <a:rPr lang="en-US" dirty="0" err="1" smtClean="0"/>
              <a:t>Tughlaq</a:t>
            </a:r>
            <a:r>
              <a:rPr lang="en-US" dirty="0" smtClean="0"/>
              <a:t>. His work begins with the accession of </a:t>
            </a:r>
            <a:r>
              <a:rPr lang="en-US" dirty="0" err="1" smtClean="0"/>
              <a:t>Balban</a:t>
            </a:r>
            <a:r>
              <a:rPr lang="en-US" dirty="0" smtClean="0"/>
              <a:t> and comes down to the sixth year of the reign of </a:t>
            </a:r>
            <a:r>
              <a:rPr lang="en-US" dirty="0" err="1" smtClean="0"/>
              <a:t>Firoz</a:t>
            </a:r>
            <a:r>
              <a:rPr lang="en-US" dirty="0" smtClean="0"/>
              <a:t> </a:t>
            </a:r>
            <a:r>
              <a:rPr lang="en-US" dirty="0" err="1" smtClean="0"/>
              <a:t>Tughlaq</a:t>
            </a:r>
            <a:r>
              <a:rPr lang="en-US" dirty="0" smtClean="0"/>
              <a:t>. It was completed in 1359. It has ignored chronological arrangement. It is full of </a:t>
            </a:r>
            <a:r>
              <a:rPr lang="en-US" dirty="0" err="1" smtClean="0"/>
              <a:t>ancedotes</a:t>
            </a:r>
            <a:r>
              <a:rPr lang="en-US" dirty="0" smtClean="0"/>
              <a:t>. At times </a:t>
            </a:r>
            <a:r>
              <a:rPr lang="en-US" dirty="0" err="1" smtClean="0"/>
              <a:t>Barani</a:t>
            </a:r>
            <a:r>
              <a:rPr lang="en-US" dirty="0" smtClean="0"/>
              <a:t> is guilty of distortion of facts. </a:t>
            </a:r>
            <a:r>
              <a:rPr lang="en-US" dirty="0" err="1" smtClean="0"/>
              <a:t>Barani</a:t>
            </a:r>
            <a:r>
              <a:rPr lang="en-US" dirty="0" smtClean="0"/>
              <a:t> held an important post in the revenue department and he has described revenue matters in detail. </a:t>
            </a:r>
            <a:r>
              <a:rPr lang="en-US" dirty="0" err="1" smtClean="0"/>
              <a:t>Barani</a:t>
            </a:r>
            <a:r>
              <a:rPr lang="en-US" dirty="0" smtClean="0"/>
              <a:t> was a highly educated person.</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632</Words>
  <Application>Microsoft Office PowerPoint</Application>
  <PresentationFormat>On-screen Show (4:3)</PresentationFormat>
  <Paragraphs>33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History, Degree Part-2,Paper-3,Unit-1, Topic-Sources of sultanate period,  Dr. Md. Shakil Akhtar,lect.01,dated:8/7/2020</vt:lpstr>
      <vt:lpstr>Sources of Delhi sultanate</vt:lpstr>
      <vt:lpstr>Slide 3</vt:lpstr>
      <vt:lpstr>Slide 4</vt:lpstr>
      <vt:lpstr>Slide 5</vt:lpstr>
      <vt:lpstr>Slide 6</vt:lpstr>
      <vt:lpstr>Slide 7</vt:lpstr>
      <vt:lpstr>Slide 8</vt:lpstr>
      <vt:lpstr>Slide 9</vt:lpstr>
      <vt:lpstr>Slide 10</vt:lpstr>
      <vt:lpstr>Slide 11</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Part-2,Paper-3,Unit-1, Topic-Sources of sultanate period,  Dr. Md. Shakil Akhtar,lect.01,dated:6/7/2020</dc:title>
  <dc:creator>Admin</dc:creator>
  <cp:lastModifiedBy>Admin</cp:lastModifiedBy>
  <cp:revision>4</cp:revision>
  <dcterms:created xsi:type="dcterms:W3CDTF">2006-08-16T00:00:00Z</dcterms:created>
  <dcterms:modified xsi:type="dcterms:W3CDTF">2020-07-09T07:39:35Z</dcterms:modified>
</cp:coreProperties>
</file>